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664" r:id="rId3"/>
    <p:sldId id="304" r:id="rId4"/>
    <p:sldId id="665" r:id="rId5"/>
    <p:sldId id="763" r:id="rId6"/>
    <p:sldId id="709" r:id="rId7"/>
    <p:sldId id="710" r:id="rId8"/>
    <p:sldId id="711" r:id="rId9"/>
    <p:sldId id="744" r:id="rId10"/>
    <p:sldId id="770" r:id="rId11"/>
    <p:sldId id="745" r:id="rId12"/>
    <p:sldId id="762" r:id="rId13"/>
    <p:sldId id="747" r:id="rId14"/>
    <p:sldId id="748" r:id="rId15"/>
    <p:sldId id="749" r:id="rId16"/>
    <p:sldId id="750" r:id="rId17"/>
    <p:sldId id="751" r:id="rId18"/>
    <p:sldId id="752" r:id="rId19"/>
    <p:sldId id="753" r:id="rId20"/>
    <p:sldId id="761" r:id="rId21"/>
    <p:sldId id="771" r:id="rId22"/>
    <p:sldId id="760" r:id="rId23"/>
    <p:sldId id="759" r:id="rId24"/>
    <p:sldId id="712" r:id="rId25"/>
    <p:sldId id="708" r:id="rId26"/>
    <p:sldId id="713" r:id="rId27"/>
    <p:sldId id="766" r:id="rId28"/>
    <p:sldId id="715" r:id="rId29"/>
    <p:sldId id="716" r:id="rId30"/>
    <p:sldId id="769" r:id="rId31"/>
    <p:sldId id="772" r:id="rId32"/>
    <p:sldId id="773" r:id="rId33"/>
    <p:sldId id="764" r:id="rId34"/>
    <p:sldId id="767" r:id="rId35"/>
    <p:sldId id="756" r:id="rId36"/>
    <p:sldId id="757" r:id="rId37"/>
    <p:sldId id="758" r:id="rId38"/>
    <p:sldId id="765" r:id="rId39"/>
    <p:sldId id="738" r:id="rId40"/>
    <p:sldId id="742" r:id="rId41"/>
    <p:sldId id="774" r:id="rId42"/>
    <p:sldId id="743" r:id="rId4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4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08 –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</a:t>
            </a:r>
            <a:r>
              <a:rPr lang="en-US" dirty="0" smtClean="0"/>
              <a:t>(multiple data types!)</a:t>
            </a:r>
            <a:endParaRPr lang="en-US" dirty="0"/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</a:t>
            </a:r>
            <a:r>
              <a:rPr lang="en-US" dirty="0" smtClean="0"/>
              <a:t>(remain in the order they were set in)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Have instant (“random”)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Are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8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Creating and Modifying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an Empty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create an empty list, use square brackets: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This creates a list variable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with no elements in the list</a:t>
            </a:r>
          </a:p>
          <a:p>
            <a:pPr lvl="1"/>
            <a:r>
              <a:rPr lang="en-US" dirty="0" smtClean="0"/>
              <a:t>(Sort of like a new checklist on a blank page)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Similar to how we create an empty string: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35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method lets us add items </a:t>
            </a:r>
            <a:br>
              <a:rPr lang="en-US" dirty="0" smtClean="0"/>
            </a:br>
            <a:r>
              <a:rPr lang="en-US" dirty="0" smtClean="0"/>
              <a:t>to the </a:t>
            </a:r>
            <a:r>
              <a:rPr lang="en-US" u="sng" dirty="0" smtClean="0"/>
              <a:t>end</a:t>
            </a:r>
            <a:r>
              <a:rPr lang="en-US" dirty="0" smtClean="0"/>
              <a:t> of a list, increasing its size</a:t>
            </a:r>
          </a:p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itemToAppend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sz="3200" dirty="0" smtClean="0"/>
              <a:t>Can start with an empty list, and add </a:t>
            </a:r>
            <a:br>
              <a:rPr lang="en-US" sz="3200" dirty="0" smtClean="0"/>
            </a:br>
            <a:r>
              <a:rPr lang="en-US" sz="3200" dirty="0" smtClean="0"/>
              <a:t>items as the user requests them</a:t>
            </a:r>
            <a:endParaRPr lang="en-US" sz="3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5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(using a loop to control how many)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= 0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how many numbers added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4: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633" y="1156355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numberList.py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2898843" y="2796621"/>
            <a:ext cx="2860567" cy="457200"/>
            <a:chOff x="5591867" y="4572000"/>
            <a:chExt cx="2604988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5591867" y="4578350"/>
              <a:ext cx="2604988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2898845" y="2796621"/>
            <a:ext cx="3687283" cy="772485"/>
            <a:chOff x="7121053" y="4572000"/>
            <a:chExt cx="1060976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 flipV="1">
              <a:off x="7121053" y="4578349"/>
              <a:ext cx="1060976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2898840" y="2796621"/>
            <a:ext cx="4556580" cy="1118480"/>
            <a:chOff x="7393222" y="4572000"/>
            <a:chExt cx="786024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7393222" y="4578350"/>
              <a:ext cx="786024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819071" y="4510216"/>
            <a:ext cx="7077793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4: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208280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5209534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6107891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7006248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7904605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 82"/>
          <p:cNvGrpSpPr>
            <a:grpSpLocks/>
          </p:cNvGrpSpPr>
          <p:nvPr/>
        </p:nvGrpSpPr>
        <p:grpSpPr bwMode="auto">
          <a:xfrm flipV="1">
            <a:off x="2898843" y="2796622"/>
            <a:ext cx="5454941" cy="1449126"/>
            <a:chOff x="7238252" y="4572000"/>
            <a:chExt cx="940994" cy="118471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175171" y="4572000"/>
              <a:ext cx="0" cy="1184716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 flipV="1">
              <a:off x="7238252" y="4578349"/>
              <a:ext cx="940994" cy="1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8698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method lets us remove an item from the list – specifically, it finds and removes the </a:t>
            </a:r>
            <a:r>
              <a:rPr lang="en-US" i="1" dirty="0" smtClean="0"/>
              <a:t>first instance</a:t>
            </a:r>
            <a:r>
              <a:rPr lang="en-US" dirty="0" smtClean="0"/>
              <a:t>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valueToRemove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we don’t need</a:t>
            </a:r>
          </a:p>
          <a:p>
            <a:pPr lvl="1"/>
            <a:r>
              <a:rPr lang="en-US" dirty="0" smtClean="0"/>
              <a:t>(We won’t use it very much in CMSC 201 though)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93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845575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53644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016496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750077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265843"/>
              </p:ext>
            </p:extLst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355192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20202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25353"/>
              </p:ext>
            </p:extLst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roster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819275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483379"/>
              </p:ext>
            </p:extLst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409939"/>
              </p:ext>
            </p:extLst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03121"/>
              </p:ext>
            </p:extLst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450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</a:p>
          <a:p>
            <a:endParaRPr lang="en-US" dirty="0"/>
          </a:p>
          <a:p>
            <a:r>
              <a:rPr lang="en-US" dirty="0" smtClean="0"/>
              <a:t>More 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/>
              <a:t>loops</a:t>
            </a:r>
          </a:p>
          <a:p>
            <a:pPr lvl="1"/>
            <a:r>
              <a:rPr lang="en-US" sz="3200" dirty="0" smtClean="0"/>
              <a:t>Sentinel loops</a:t>
            </a:r>
          </a:p>
          <a:p>
            <a:pPr lvl="2"/>
            <a:r>
              <a:rPr lang="en-US" sz="3200" dirty="0" smtClean="0"/>
              <a:t>Priming Reads</a:t>
            </a:r>
            <a:endParaRPr lang="en-US" sz="2800" dirty="0" smtClean="0"/>
          </a:p>
          <a:p>
            <a:pPr lvl="1"/>
            <a:r>
              <a:rPr lang="en-US" sz="3200" dirty="0" smtClean="0"/>
              <a:t>Boolean flags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 – Methods vs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Functions include things like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dirty="0"/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/>
          </a:p>
          <a:p>
            <a:r>
              <a:rPr lang="en-US" dirty="0" smtClean="0"/>
              <a:t>Methods are a bit different, and include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.append()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917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Note – Methods vs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you need to know for now is the difference between how they look when written 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7267" y="3018084"/>
            <a:ext cx="3365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"dogs!"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0389" y="3018084"/>
            <a:ext cx="4097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names.append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"Ed"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Arc 8"/>
          <p:cNvSpPr/>
          <p:nvPr/>
        </p:nvSpPr>
        <p:spPr>
          <a:xfrm rot="17856575">
            <a:off x="5179868" y="2485929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9087" y="4172571"/>
            <a:ext cx="30833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Functions perform the action on the object inside the parentheses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7729" y="4120460"/>
            <a:ext cx="308642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Methods perform the action on the object before the period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6157" y="5455826"/>
            <a:ext cx="25362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function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prints out “dogs!”</a:t>
            </a:r>
            <a:endParaRPr lang="en-US" sz="2400" b="1" u="sng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6951" y="5344619"/>
            <a:ext cx="432367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method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appends to names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(In this example, it appends “Ed”)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5" name="Arc 14"/>
          <p:cNvSpPr/>
          <p:nvPr/>
        </p:nvSpPr>
        <p:spPr>
          <a:xfrm rot="3743425" flipH="1">
            <a:off x="1134724" y="2544370"/>
            <a:ext cx="1501516" cy="1587528"/>
          </a:xfrm>
          <a:prstGeom prst="arc">
            <a:avLst>
              <a:gd name="adj1" fmla="val 4659781"/>
              <a:gd name="adj2" fmla="val 1369969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Editing List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3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done has been to</a:t>
            </a:r>
            <a:br>
              <a:rPr lang="en-US" dirty="0" smtClean="0"/>
            </a:br>
            <a:r>
              <a:rPr lang="en-US" dirty="0" smtClean="0"/>
              <a:t>add or remove items from the list</a:t>
            </a:r>
          </a:p>
          <a:p>
            <a:pPr lvl="1"/>
            <a:r>
              <a:rPr lang="en-US" sz="3200" dirty="0" smtClean="0"/>
              <a:t>But we can also edit the contents of a list</a:t>
            </a:r>
            <a:br>
              <a:rPr lang="en-US" sz="3200" dirty="0" smtClean="0"/>
            </a:br>
            <a:r>
              <a:rPr lang="en-US" sz="3200" dirty="0" smtClean="0"/>
              <a:t>“in place,” without having to add or remove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9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First, we need an easy way to refer to each individual variable in our list</a:t>
            </a:r>
          </a:p>
          <a:p>
            <a:r>
              <a:rPr lang="en-US" dirty="0" smtClean="0"/>
              <a:t>What are some possibilities?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</a:t>
            </a:r>
            <a:r>
              <a:rPr lang="en-US" dirty="0" smtClean="0"/>
              <a:t>elements</a:t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list through </a:t>
            </a:r>
            <a:r>
              <a:rPr lang="en-US" b="1" i="1" dirty="0" smtClean="0"/>
              <a:t>indexing</a:t>
            </a:r>
          </a:p>
          <a:p>
            <a:pPr lvl="3"/>
            <a:endParaRPr lang="en-US" i="1" dirty="0" smtClean="0"/>
          </a:p>
          <a:p>
            <a:r>
              <a:rPr lang="en-US" dirty="0"/>
              <a:t>List don’t start counting from 1</a:t>
            </a:r>
          </a:p>
          <a:p>
            <a:pPr lvl="1"/>
            <a:r>
              <a:rPr lang="en-US" sz="3200" dirty="0"/>
              <a:t>They start counting from 0!</a:t>
            </a:r>
          </a:p>
          <a:p>
            <a:pPr lvl="3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19116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Square Bracket Syntaxes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[] </a:t>
            </a:r>
            <a:r>
              <a:rPr lang="en-US" dirty="0"/>
              <a:t>to </a:t>
            </a:r>
            <a:r>
              <a:rPr lang="en-US" dirty="0" smtClean="0"/>
              <a:t>assign initial values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2400" dirty="0" smtClean="0"/>
              <a:t>(Also called </a:t>
            </a:r>
            <a:r>
              <a:rPr lang="en-US" sz="2400" b="1" i="1" dirty="0" smtClean="0"/>
              <a:t>initialization</a:t>
            </a:r>
            <a:r>
              <a:rPr lang="en-US" sz="2400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a list’s length, use the 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["Lacey", "Kieran",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"Al"]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([2, 0, 1,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8])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list?</a:t>
            </a:r>
          </a:p>
          <a:p>
            <a:pPr lvl="1"/>
            <a:r>
              <a:rPr lang="en-US" dirty="0" smtClean="0"/>
              <a:t>We’ll see in the next few slides!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14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number of </a:t>
            </a:r>
            <a:r>
              <a:rPr lang="en-US" dirty="0"/>
              <a:t>impulse buys,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decide </a:t>
            </a:r>
            <a:r>
              <a:rPr lang="en-US" dirty="0"/>
              <a:t>to make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grocery </a:t>
            </a:r>
            <a:r>
              <a:rPr lang="en-US" dirty="0"/>
              <a:t>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3285" y="3859988"/>
            <a:ext cx="3641689" cy="2709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6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groceries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sz="3200" dirty="0" smtClean="0"/>
              <a:t>Final </a:t>
            </a:r>
            <a:r>
              <a:rPr lang="en-US" sz="3200" dirty="0"/>
              <a:t>g</a:t>
            </a:r>
            <a:r>
              <a:rPr lang="en-US" sz="3200" dirty="0" smtClean="0"/>
              <a:t>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8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73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count += 1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661910" y="4149902"/>
            <a:ext cx="6049973" cy="164758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46246" y="2580242"/>
            <a:ext cx="4043230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there a way to do this without using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?  How else could we keep track of how </a:t>
            </a:r>
            <a:r>
              <a:rPr lang="en-US" sz="2400" b="1" i="1" dirty="0" smtClean="0">
                <a:latin typeface="+mj-lt"/>
                <a:cs typeface="Courier New" panose="02070309020205020404" pitchFamily="49" charset="0"/>
              </a:rPr>
              <a:t>long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the list is?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9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MAX_GROC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while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MAX_GROC: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item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groceryList.append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(item)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6911" y="2557592"/>
            <a:ext cx="2764601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works just as well as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, but we don’t need to keep track of any extra variables!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555339" y="4044099"/>
            <a:ext cx="2421255" cy="4430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60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Over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Now that we have our grocery list, how </a:t>
            </a:r>
            <a:br>
              <a:rPr lang="en-US" dirty="0" smtClean="0"/>
            </a:br>
            <a:r>
              <a:rPr lang="en-US" dirty="0" smtClean="0"/>
              <a:t>do we </a:t>
            </a:r>
            <a:r>
              <a:rPr lang="en-US" b="1" i="1" dirty="0" smtClean="0"/>
              <a:t>iterate</a:t>
            </a:r>
            <a:r>
              <a:rPr lang="en-US" dirty="0" smtClean="0"/>
              <a:t> over each element of the </a:t>
            </a:r>
            <a:br>
              <a:rPr lang="en-US" dirty="0" smtClean="0"/>
            </a:br>
            <a:r>
              <a:rPr lang="en-US" dirty="0" smtClean="0"/>
              <a:t>list and print out its contents?</a:t>
            </a:r>
          </a:p>
          <a:p>
            <a:pPr lvl="1"/>
            <a:r>
              <a:rPr lang="en-US" i="1" dirty="0" smtClean="0"/>
              <a:t>Hint: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i="1" dirty="0" smtClean="0"/>
              <a:t>loop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i="1" dirty="0" smtClean="0"/>
              <a:t>function!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???                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922311" y="5260157"/>
            <a:ext cx="3506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2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2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2510" y="3772876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V="1">
            <a:off x="768407" y="4364611"/>
            <a:ext cx="4124104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1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Operator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98264" cy="4517689"/>
          </a:xfrm>
        </p:spPr>
        <p:txBody>
          <a:bodyPr/>
          <a:lstStyle/>
          <a:p>
            <a:r>
              <a:rPr lang="en-US" dirty="0" smtClean="0"/>
              <a:t>What do you think this code does?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hounds 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Ibizan"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"Afghan"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"Serbian"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"Bassett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guess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dog: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guess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hounds: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 guessed wrong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guess =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"Guess again: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Runs until the user guesses a dog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the list</a:t>
            </a:r>
          </a:p>
          <a:p>
            <a:pPr lvl="1"/>
            <a:r>
              <a:rPr lang="en-US" dirty="0"/>
              <a:t>The membership operator </a:t>
            </a:r>
            <a:r>
              <a:rPr lang="en-US" dirty="0" smtClean="0"/>
              <a:t>can be very useful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38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Syntax: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element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sequence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Checks to see if element exists in sequence</a:t>
            </a:r>
          </a:p>
          <a:p>
            <a:pPr lvl="1"/>
            <a:r>
              <a:rPr lang="en-US" dirty="0" smtClean="0"/>
              <a:t>Evaluates to either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or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/>
              <a:t>Can use </a:t>
            </a:r>
            <a:r>
              <a:rPr lang="en-US" dirty="0"/>
              <a:t>it </a:t>
            </a:r>
            <a:r>
              <a:rPr lang="en-US" dirty="0" smtClean="0"/>
              <a:t>any time you have a conditional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Can also use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not in </a:t>
            </a:r>
            <a:r>
              <a:rPr lang="en-US" dirty="0" smtClean="0"/>
              <a:t>to test for absence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412230"/>
            <a:ext cx="147834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element to look for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178351" y="2960017"/>
            <a:ext cx="599431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48847" y="3432562"/>
            <a:ext cx="18444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“in” keyword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2971059" y="2980349"/>
            <a:ext cx="0" cy="5656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66662" y="3394674"/>
            <a:ext cx="204190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may be a list or a string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 flipV="1">
            <a:off x="4251489" y="2980349"/>
            <a:ext cx="836126" cy="52772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5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20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Livecoding</a:t>
            </a:r>
            <a:r>
              <a:rPr lang="en-US" dirty="0" smtClean="0"/>
              <a:t>: Updated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975186"/>
            <a:ext cx="8148119" cy="4517689"/>
          </a:xfrm>
        </p:spPr>
        <p:txBody>
          <a:bodyPr/>
          <a:lstStyle/>
          <a:p>
            <a:r>
              <a:rPr lang="en-US" dirty="0" smtClean="0"/>
              <a:t>Let’s update our grocery list program to allow as many items as the user wants, using a while loop and a sentinel value of “STOP”</a:t>
            </a:r>
          </a:p>
          <a:p>
            <a:pPr lvl="1"/>
            <a:r>
              <a:rPr lang="en-US" dirty="0" smtClean="0"/>
              <a:t>Print out the grocery list (item by item) at the end</a:t>
            </a:r>
          </a:p>
          <a:p>
            <a:pPr lvl="3"/>
            <a:endParaRPr lang="en-US" dirty="0"/>
          </a:p>
          <a:p>
            <a:r>
              <a:rPr lang="en-US" dirty="0"/>
              <a:t>You will need to use:</a:t>
            </a:r>
          </a:p>
          <a:p>
            <a:pPr lvl="1"/>
            <a:r>
              <a:rPr lang="en-US" dirty="0"/>
              <a:t>At least one while </a:t>
            </a:r>
            <a:r>
              <a:rPr lang="en-US" dirty="0" smtClean="0"/>
              <a:t>loop (a sentinel loop)</a:t>
            </a:r>
            <a:endParaRPr lang="en-US" dirty="0"/>
          </a:p>
          <a:p>
            <a:pPr lvl="1"/>
            <a:r>
              <a:rPr lang="en-US" dirty="0" smtClean="0"/>
              <a:t>Conditionals</a:t>
            </a:r>
          </a:p>
          <a:p>
            <a:pPr lvl="1"/>
            <a:r>
              <a:rPr lang="en-US" dirty="0" smtClean="0"/>
              <a:t>A single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learn about lists and what they are used for</a:t>
            </a:r>
          </a:p>
          <a:p>
            <a:pPr lvl="1"/>
            <a:r>
              <a:rPr lang="en-US" sz="3200" dirty="0" smtClean="0"/>
              <a:t>To be able to create and update lists</a:t>
            </a:r>
          </a:p>
          <a:p>
            <a:pPr lvl="1"/>
            <a:r>
              <a:rPr lang="en-US" sz="3200" dirty="0"/>
              <a:t>To learn </a:t>
            </a:r>
            <a:r>
              <a:rPr lang="en-US" sz="3200" dirty="0" smtClean="0"/>
              <a:t>different </a:t>
            </a:r>
            <a:r>
              <a:rPr lang="en-US" sz="3200" dirty="0"/>
              <a:t>ways to mutate a list</a:t>
            </a:r>
          </a:p>
          <a:p>
            <a:pPr lvl="1"/>
            <a:r>
              <a:rPr lang="en-US" sz="3200" dirty="0" smtClean="0"/>
              <a:t>To understand the syntax of lists</a:t>
            </a:r>
          </a:p>
          <a:p>
            <a:r>
              <a:rPr lang="en-US" dirty="0" smtClean="0"/>
              <a:t>To be able to use the membership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 smtClean="0"/>
              <a:t>” operator</a:t>
            </a:r>
          </a:p>
          <a:p>
            <a:endParaRPr lang="en-US" smtClean="0"/>
          </a:p>
          <a:p>
            <a:r>
              <a:rPr lang="en-US" smtClean="0"/>
              <a:t>To </a:t>
            </a:r>
            <a:r>
              <a:rPr lang="en-US" dirty="0" smtClean="0"/>
              <a:t>understand how functions and methods differ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</a:t>
            </a:r>
          </a:p>
          <a:p>
            <a:pPr lvl="1"/>
            <a:r>
              <a:rPr lang="en-US" dirty="0" smtClean="0"/>
              <a:t>(Remember, either hold Alt, or hit Esc)</a:t>
            </a:r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&lt;</a:t>
            </a:r>
          </a:p>
          <a:p>
            <a:pPr lvl="1"/>
            <a:r>
              <a:rPr lang="en-US" dirty="0"/>
              <a:t>(Meta + Shift + </a:t>
            </a:r>
            <a:r>
              <a:rPr lang="en-US" dirty="0" smtClean="0"/>
              <a:t>, )</a:t>
            </a:r>
            <a:endParaRPr lang="en-US" dirty="0"/>
          </a:p>
          <a:p>
            <a:pPr lvl="1"/>
            <a:r>
              <a:rPr lang="en-US" dirty="0" smtClean="0"/>
              <a:t>Moves cursor to the very front/top of the file</a:t>
            </a:r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Meta + &gt;</a:t>
            </a:r>
          </a:p>
          <a:p>
            <a:pPr lvl="1"/>
            <a:r>
              <a:rPr lang="en-US" dirty="0"/>
              <a:t>(Meta + Shift + </a:t>
            </a:r>
            <a:r>
              <a:rPr lang="en-US" dirty="0" smtClean="0"/>
              <a:t>. )</a:t>
            </a:r>
            <a:endParaRPr lang="en-US" dirty="0"/>
          </a:p>
          <a:p>
            <a:pPr lvl="1"/>
            <a:r>
              <a:rPr lang="en-US" dirty="0" smtClean="0"/>
              <a:t>Moves cursor to the very end/bottom of the file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241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2 is out on Blackboard now</a:t>
            </a:r>
          </a:p>
          <a:p>
            <a:pPr lvl="1"/>
            <a:r>
              <a:rPr lang="en-US" dirty="0" smtClean="0"/>
              <a:t>Must have completed the Academic Integrity Quiz with a perfect score to see it</a:t>
            </a:r>
          </a:p>
          <a:p>
            <a:pPr lvl="1"/>
            <a:r>
              <a:rPr lang="en-US" dirty="0"/>
              <a:t>Due by Friday (February 23rd) at 8:59:59 PM</a:t>
            </a:r>
          </a:p>
          <a:p>
            <a:endParaRPr lang="en-US" dirty="0"/>
          </a:p>
          <a:p>
            <a:r>
              <a:rPr lang="en-US" dirty="0"/>
              <a:t>HW 3 </a:t>
            </a:r>
            <a:r>
              <a:rPr lang="en-US" dirty="0" smtClean="0"/>
              <a:t>will be on </a:t>
            </a:r>
            <a:r>
              <a:rPr lang="en-US" dirty="0"/>
              <a:t>Blackboard </a:t>
            </a:r>
            <a:r>
              <a:rPr lang="en-US" dirty="0" smtClean="0"/>
              <a:t>Saturday morning</a:t>
            </a:r>
            <a:endParaRPr lang="en-US" dirty="0"/>
          </a:p>
          <a:p>
            <a:pPr lvl="1"/>
            <a:r>
              <a:rPr lang="en-US" dirty="0" smtClean="0"/>
              <a:t>No announcement will be sent out for HW3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34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Grocery bag (adapted from):</a:t>
            </a:r>
          </a:p>
          <a:p>
            <a:pPr lvl="1"/>
            <a:r>
              <a:rPr lang="en-US" sz="1800" dirty="0"/>
              <a:t>https://www.flickr.com/photos/77106971@N00/1420127033</a:t>
            </a:r>
          </a:p>
          <a:p>
            <a:endParaRPr lang="en-US" sz="2400" dirty="0"/>
          </a:p>
          <a:p>
            <a:r>
              <a:rPr lang="en-US" sz="2400" dirty="0"/>
              <a:t>Sticky note:</a:t>
            </a:r>
          </a:p>
          <a:p>
            <a:pPr lvl="1"/>
            <a:r>
              <a:rPr lang="en-US" sz="1800" dirty="0"/>
              <a:t>https://www.flickr.com/photos/winning-information/2325865367</a:t>
            </a:r>
          </a:p>
          <a:p>
            <a:endParaRPr lang="en-US" sz="2400" dirty="0"/>
          </a:p>
          <a:p>
            <a:r>
              <a:rPr lang="en-US" sz="2400" dirty="0"/>
              <a:t>Checklist:</a:t>
            </a:r>
          </a:p>
          <a:p>
            <a:pPr lvl="1"/>
            <a:r>
              <a:rPr lang="en-US" sz="1800" dirty="0"/>
              <a:t>https://pixabay.com/p-1316848/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5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Reminder About Loop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The conditional in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is </a:t>
            </a:r>
            <a:r>
              <a:rPr lang="en-US" u="sng" dirty="0" smtClean="0"/>
              <a:t>not</a:t>
            </a:r>
            <a:r>
              <a:rPr lang="en-US" dirty="0" smtClean="0"/>
              <a:t> checked until the body of the loop has finished </a:t>
            </a:r>
          </a:p>
          <a:p>
            <a:pPr lvl="3"/>
            <a:endParaRPr lang="en-US" dirty="0"/>
          </a:p>
          <a:p>
            <a:r>
              <a:rPr lang="en-US" dirty="0" smtClean="0"/>
              <a:t>How many times will this code print “Hello”?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= 0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&lt; 4: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“Hello” will be printed out four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72237" y="4234030"/>
            <a:ext cx="321456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loop does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stop as soon as count’s value is changed to 4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739690" y="4647414"/>
            <a:ext cx="1822124" cy="4147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 smtClean="0"/>
          </a:p>
          <a:p>
            <a:r>
              <a:rPr lang="en-US" dirty="0" smtClean="0"/>
              <a:t>Easy! But what if we want to do 100 numbers?  Or 1000 numbers?</a:t>
            </a:r>
          </a:p>
          <a:p>
            <a:r>
              <a:rPr lang="en-US" dirty="0" smtClean="0"/>
              <a:t>Do we want to make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 need an easy way to hold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b="1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b="1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vs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Individual variables are like sticky notes</a:t>
            </a:r>
          </a:p>
          <a:p>
            <a:pPr lvl="1"/>
            <a:r>
              <a:rPr lang="en-US" dirty="0" smtClean="0"/>
              <a:t>Works best when you only need a few</a:t>
            </a:r>
          </a:p>
          <a:p>
            <a:pPr lvl="1"/>
            <a:r>
              <a:rPr lang="en-US" dirty="0" smtClean="0"/>
              <a:t>Good for storing different “pieces” of info</a:t>
            </a:r>
          </a:p>
          <a:p>
            <a:pPr lvl="1"/>
            <a:endParaRPr lang="en-US" dirty="0"/>
          </a:p>
          <a:p>
            <a:r>
              <a:rPr lang="en-US" dirty="0" smtClean="0"/>
              <a:t>Lists are like a checklist written </a:t>
            </a:r>
            <a:br>
              <a:rPr lang="en-US" dirty="0" smtClean="0"/>
            </a:br>
            <a:r>
              <a:rPr lang="en-US" dirty="0" smtClean="0"/>
              <a:t>on a single piece of paper</a:t>
            </a:r>
          </a:p>
          <a:p>
            <a:pPr lvl="1"/>
            <a:r>
              <a:rPr lang="en-US" dirty="0" smtClean="0"/>
              <a:t>Best for storing a lot of related </a:t>
            </a:r>
            <a:br>
              <a:rPr lang="en-US" dirty="0" smtClean="0"/>
            </a:br>
            <a:r>
              <a:rPr lang="en-US" dirty="0" smtClean="0"/>
              <a:t>information in one place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14" y="2299694"/>
            <a:ext cx="2350686" cy="16369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5796">
            <a:off x="6299688" y="3968964"/>
            <a:ext cx="1429461" cy="222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15655</TotalTime>
  <Words>1681</Words>
  <Application>Microsoft Office PowerPoint</Application>
  <PresentationFormat>On-screen Show (4:3)</PresentationFormat>
  <Paragraphs>388</Paragraphs>
  <Slides>42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08 – Lists</vt:lpstr>
      <vt:lpstr>Last Class We Covered</vt:lpstr>
      <vt:lpstr>Any Questions from Last Time?</vt:lpstr>
      <vt:lpstr>Today’s Objectives</vt:lpstr>
      <vt:lpstr>Reminder About Loop Evaluations</vt:lpstr>
      <vt:lpstr>Introduction to Lists</vt:lpstr>
      <vt:lpstr>Exercise: Average Three Numbers</vt:lpstr>
      <vt:lpstr>Using Lists</vt:lpstr>
      <vt:lpstr>Lists vs Individual Variables</vt:lpstr>
      <vt:lpstr>Properties of a List</vt:lpstr>
      <vt:lpstr>Creating and Modifying Lists</vt:lpstr>
      <vt:lpstr>Creating an Empty List</vt:lpstr>
      <vt:lpstr>List Function: append()</vt:lpstr>
      <vt:lpstr>Example of append()</vt:lpstr>
      <vt:lpstr>PowerPoint Presentation</vt:lpstr>
      <vt:lpstr>List Function: remove()</vt:lpstr>
      <vt:lpstr>Example of remove()</vt:lpstr>
      <vt:lpstr>Example of remove()</vt:lpstr>
      <vt:lpstr>Example of remove()</vt:lpstr>
      <vt:lpstr>Quick Note – Methods vs Functions</vt:lpstr>
      <vt:lpstr>Quick Note – Methods vs Functions</vt:lpstr>
      <vt:lpstr>Editing List Contents</vt:lpstr>
      <vt:lpstr>Mutating Lists</vt:lpstr>
      <vt:lpstr>Using Lists: Individual Variables</vt:lpstr>
      <vt:lpstr>Accessing Individual Elements</vt:lpstr>
      <vt:lpstr>Square Bracket Syntaxes</vt:lpstr>
      <vt:lpstr>Length of a List</vt:lpstr>
      <vt:lpstr>List Example: Grocery List</vt:lpstr>
      <vt:lpstr>List Example: Grocery List</vt:lpstr>
      <vt:lpstr>Grocery List Code</vt:lpstr>
      <vt:lpstr>Grocery List Code</vt:lpstr>
      <vt:lpstr>Grocery List Code</vt:lpstr>
      <vt:lpstr>Iterating Over a List</vt:lpstr>
      <vt:lpstr>Membership “in” Operator</vt:lpstr>
      <vt:lpstr>Types of Operators in Python</vt:lpstr>
      <vt:lpstr>Membership Operator Example</vt:lpstr>
      <vt:lpstr>Membership “in” Operator</vt:lpstr>
      <vt:lpstr>Time for…</vt:lpstr>
      <vt:lpstr>Livecoding: Updated Grocery List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233</cp:revision>
  <dcterms:created xsi:type="dcterms:W3CDTF">2014-05-05T14:25:42Z</dcterms:created>
  <dcterms:modified xsi:type="dcterms:W3CDTF">2018-02-25T00:11:12Z</dcterms:modified>
</cp:coreProperties>
</file>